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46"/>
  </p:notesMasterIdLst>
  <p:sldIdLst>
    <p:sldId id="256" r:id="rId2"/>
    <p:sldId id="270" r:id="rId3"/>
    <p:sldId id="271" r:id="rId4"/>
    <p:sldId id="267" r:id="rId5"/>
    <p:sldId id="300" r:id="rId6"/>
    <p:sldId id="257" r:id="rId7"/>
    <p:sldId id="266" r:id="rId8"/>
    <p:sldId id="288" r:id="rId9"/>
    <p:sldId id="296" r:id="rId10"/>
    <p:sldId id="265" r:id="rId11"/>
    <p:sldId id="268" r:id="rId12"/>
    <p:sldId id="289" r:id="rId13"/>
    <p:sldId id="290" r:id="rId14"/>
    <p:sldId id="291" r:id="rId15"/>
    <p:sldId id="292" r:id="rId16"/>
    <p:sldId id="293" r:id="rId17"/>
    <p:sldId id="263" r:id="rId18"/>
    <p:sldId id="262" r:id="rId19"/>
    <p:sldId id="301" r:id="rId20"/>
    <p:sldId id="302" r:id="rId21"/>
    <p:sldId id="304" r:id="rId22"/>
    <p:sldId id="307" r:id="rId23"/>
    <p:sldId id="303" r:id="rId24"/>
    <p:sldId id="260" r:id="rId25"/>
    <p:sldId id="298" r:id="rId26"/>
    <p:sldId id="26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306" r:id="rId43"/>
    <p:sldId id="305" r:id="rId44"/>
    <p:sldId id="29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99EA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86732" autoAdjust="0"/>
  </p:normalViewPr>
  <p:slideViewPr>
    <p:cSldViewPr>
      <p:cViewPr>
        <p:scale>
          <a:sx n="61" d="100"/>
          <a:sy n="61" d="100"/>
        </p:scale>
        <p:origin x="-137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66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CDEFD-817A-4CD3-8AE5-D982767CFB61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B9284-63EF-4457-BA12-F8DB339EB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124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Вакцинация</a:t>
            </a:r>
            <a:r>
              <a:rPr lang="ru-RU" baseline="0" dirty="0" smtClean="0"/>
              <a:t> против бешенства, дегельминтизация собак и кошек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989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32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26282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790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54152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792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8031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75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441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347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740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645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94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927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375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603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CEEA4-9690-45A1-A6A7-CF560D0995D8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82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032" y="332656"/>
            <a:ext cx="7772400" cy="17281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ДОМАШНИЕ ЖИВОТНЫЕ И ОТВЕТСТВЕННОЕ ОБРАЩЕНИЕ С НИМИ</a:t>
            </a:r>
            <a:endParaRPr lang="ru-RU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go1.imgsmail.ru/imgpreview?key=23ac84fdb1e68250&amp;mb=imgdb_preview_6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72186"/>
            <a:ext cx="7416824" cy="39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127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72008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Бешенство</a:t>
            </a:r>
            <a:endParaRPr lang="ru-RU" sz="40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6995120" cy="3744416"/>
          </a:xfrm>
          <a:noFill/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altLang="ru-RU" sz="29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Собак и кошек вакцинируют 1 раз в год ежегодно на протяжении всей </a:t>
            </a:r>
            <a:r>
              <a:rPr lang="ru-RU" altLang="ru-RU" sz="29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жизни;</a:t>
            </a:r>
            <a:endParaRPr lang="ru-RU" altLang="ru-RU" sz="29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29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Собак и кошек, покусавших людей наблюдают в течение 10 дней ветеринарные </a:t>
            </a:r>
            <a:r>
              <a:rPr lang="ru-RU" altLang="ru-RU" sz="29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специалисты;</a:t>
            </a:r>
            <a:endParaRPr lang="ru-RU" altLang="ru-RU" sz="29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29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За пределы населенного пункта собак и кошек разрешается вывозить через 30 дней после вакцинации против </a:t>
            </a:r>
            <a:r>
              <a:rPr lang="ru-RU" altLang="ru-RU" sz="29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бешенства;</a:t>
            </a:r>
            <a:endParaRPr lang="ru-RU" altLang="ru-RU" sz="29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29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Не разрешается вывозить собак и кошек, если с момента вакцинации против бешенства прошло более 1 </a:t>
            </a:r>
            <a:r>
              <a:rPr lang="ru-RU" altLang="ru-RU" sz="29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года. </a:t>
            </a:r>
            <a:endParaRPr lang="ru-RU" altLang="ru-RU" sz="29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4277427"/>
            <a:ext cx="4032448" cy="243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69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6696744" cy="864097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У домашних животных бывают гельминты</a:t>
            </a:r>
            <a:endParaRPr lang="ru-RU" sz="32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6566" y="1077038"/>
            <a:ext cx="46660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Основные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правила: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Два раза в год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обработка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взрослых животных.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Применение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ангельминтных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средств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за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10 дней до вязки.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Дегельминтизация щенков и котят начиная с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3-х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недельного возраста.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Проведение обработки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за 10-14 дней до вакцинации животного.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7" y="4005064"/>
            <a:ext cx="46085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Как не заразиться?: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«Чаще мой руки»;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Старайтесь чаще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делать дома влажную уборку;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 возможности старайтесь не гладить бездомных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животных.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037203"/>
            <a:ext cx="2592288" cy="1239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7" y="2447924"/>
            <a:ext cx="2592289" cy="2428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7" y="5047850"/>
            <a:ext cx="2619374" cy="167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72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23" name="Рисунок 2" descr="&amp;Kcy;&amp;acy;&amp;rcy;&amp;tcy;&amp;icy;&amp;ncy;&amp;kcy;&amp;icy; &amp;pcy;&amp;ocy; &amp;zcy;&amp;acy;&amp;pcy;&amp;rcy;&amp;ocy;&amp;scy;&amp;ucy; &amp;gcy;&amp;lcy;&amp;icy;&amp;scy;&amp;tcy;&amp;ycy; &amp;ucy; &amp;scy;&amp;ocy;&amp;bcy;&amp;a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609600"/>
            <a:ext cx="6768753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11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3" y="1124744"/>
            <a:ext cx="6768751" cy="496855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8" y="332656"/>
            <a:ext cx="6698705" cy="64807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Лишай у собаки</a:t>
            </a:r>
            <a:endParaRPr lang="ru-RU" sz="40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1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058026" cy="87518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dirty="0" smtClean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Лишай у кошки</a:t>
            </a:r>
          </a:p>
        </p:txBody>
      </p:sp>
      <p:pic>
        <p:nvPicPr>
          <p:cNvPr id="32771" name="Picture 2" descr="C:\Users\1\Videos\Downloads\лишай ко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213"/>
            <a:ext cx="6480001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36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598" y="476672"/>
            <a:ext cx="7346777" cy="10081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Лишай у человека</a:t>
            </a:r>
          </a:p>
        </p:txBody>
      </p:sp>
      <p:pic>
        <p:nvPicPr>
          <p:cNvPr id="33795" name="Picture 2" descr="C:\Users\1\Videos\Downloads\лишай гол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628775"/>
            <a:ext cx="6192689" cy="43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015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609598" y="260648"/>
            <a:ext cx="7922842" cy="136812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Лишай на теле </a:t>
            </a:r>
            <a:br>
              <a:rPr lang="ru-RU" altLang="ru-RU" sz="4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</a:br>
            <a:r>
              <a:rPr lang="ru-RU" altLang="ru-RU" sz="4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у человека</a:t>
            </a:r>
          </a:p>
        </p:txBody>
      </p:sp>
      <p:pic>
        <p:nvPicPr>
          <p:cNvPr id="34819" name="Picture 2" descr="C:\Users\1\Videos\Downloads\лишай на тел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1" y="1628775"/>
            <a:ext cx="6696744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15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98575"/>
            <a:ext cx="7795479" cy="654161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Запомни правила</a:t>
            </a:r>
            <a:endParaRPr lang="ru-RU" sz="40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347048" cy="4846320"/>
          </a:xfrm>
        </p:spPr>
        <p:txBody>
          <a:bodyPr/>
          <a:lstStyle/>
          <a:p>
            <a:r>
              <a:rPr lang="ru-RU" dirty="0" smtClean="0"/>
              <a:t>Никогда не трогай незнакомых животных;</a:t>
            </a:r>
          </a:p>
          <a:p>
            <a:r>
              <a:rPr lang="ru-RU" dirty="0" smtClean="0"/>
              <a:t>Не убегай от собак;</a:t>
            </a:r>
          </a:p>
          <a:p>
            <a:r>
              <a:rPr lang="ru-RU" dirty="0" smtClean="0"/>
              <a:t>Не трогай собак и кошек, когда они едят;</a:t>
            </a:r>
          </a:p>
          <a:p>
            <a:r>
              <a:rPr lang="ru-RU" dirty="0" smtClean="0"/>
              <a:t>Не дразни животных;</a:t>
            </a:r>
          </a:p>
          <a:p>
            <a:r>
              <a:rPr lang="ru-RU" dirty="0" smtClean="0"/>
              <a:t>Не забывай мыть руки после игр с кошками и собаками.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501008"/>
            <a:ext cx="4113325" cy="3116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388" y="4005064"/>
            <a:ext cx="3821596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Правила выгула собак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484784"/>
            <a:ext cx="6696744" cy="45326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770713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Разрешено:</a:t>
            </a:r>
            <a:endParaRPr lang="ru-RU" sz="40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3518" y="3861048"/>
            <a:ext cx="3920577" cy="2664296"/>
          </a:xfrm>
        </p:spPr>
      </p:pic>
      <p:sp>
        <p:nvSpPr>
          <p:cNvPr id="5" name="Прямоугольник 4"/>
          <p:cNvSpPr/>
          <p:nvPr/>
        </p:nvSpPr>
        <p:spPr>
          <a:xfrm>
            <a:off x="609599" y="1484784"/>
            <a:ext cx="66266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Одевать на собаку намордник и поводок во время прогулки;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Написать на ошейнике Ваш адрес и телефон;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Гулять с животными в специально отведенных местах;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Убирать за собакой. </a:t>
            </a:r>
            <a:endParaRPr lang="ru-RU" sz="24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7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44"/>
          <a:stretch>
            <a:fillRect/>
          </a:stretch>
        </p:blipFill>
        <p:spPr bwMode="auto">
          <a:xfrm>
            <a:off x="467544" y="3356992"/>
            <a:ext cx="8229600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2952328"/>
          </a:xfrm>
          <a:solidFill>
            <a:schemeClr val="accent1">
              <a:lumMod val="20000"/>
              <a:lumOff val="80000"/>
            </a:schemeClr>
          </a:solidFill>
          <a:ln>
            <a:noFill/>
            <a:miter lim="800000"/>
            <a:headEnd/>
            <a:tailEnd/>
          </a:ln>
        </p:spPr>
        <p:txBody>
          <a:bodyPr rtlCol="0">
            <a:normAutofit fontScale="92500" lnSpcReduction="10000"/>
          </a:bodyPr>
          <a:lstStyle/>
          <a:p>
            <a:pPr marL="1800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     </a:t>
            </a:r>
            <a:r>
              <a:rPr lang="ru-RU" sz="2400" dirty="0" smtClean="0">
                <a:ln w="1905"/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Издавна человек дружил с дикими животными, потом он стал их приручать. Человек получал от них шерсть, мех для изготовления одежды, мясо, яйца, молоко и жир для еды.</a:t>
            </a:r>
          </a:p>
          <a:p>
            <a:pPr marL="1800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n w="1905"/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		Домашние животные, это животные прирученные человеком</a:t>
            </a:r>
            <a:r>
              <a:rPr lang="ru-RU" sz="2400" dirty="0">
                <a:ln w="1905"/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разводимые им для удовлетворения хозяйственных и других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потребностей.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Домашние животные используются как транспортные, охотничьи, служебные и декоративные.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7058745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Запрещено:</a:t>
            </a:r>
            <a:endParaRPr lang="ru-RU" sz="40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052737"/>
            <a:ext cx="6986737" cy="223224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Гулять с собакой без поводка;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Выгуливать собак на территории организаций здравоохранения, школ, детских садов;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Допускать загрязнение собаками мест общего пользования;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Натравливать собак на людей и других животных.</a:t>
            </a:r>
            <a:endParaRPr lang="ru-RU" sz="2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9" y="3380961"/>
            <a:ext cx="6626697" cy="326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18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стерилизация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3490" name="Picture 2" descr="http://www.hot-vet.ru/wp-content/uploads/2020/02/IMG-20191001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6341388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td1.mycdn.me/image?id=887106161480&amp;t=20&amp;plc=MOBILE&amp;tkn=*NKmHMn3O4CucIs-VCHNwS_Co18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494320" cy="5613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1382"/>
            <a:ext cx="7994848" cy="84737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Что делать, если на вас напала собака?</a:t>
            </a:r>
            <a:endParaRPr lang="ru-RU" sz="36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09600" y="1412776"/>
            <a:ext cx="7130752" cy="302433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Остановитесь;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Твердым голосом отдайте команду «Сидеть», «Фу», «Лежать»;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Не делайте резких движений, отойдите подальше, не теряя собаку из виду;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Защититесь любыми вещами, которые у вас есть;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Закройте шею руками;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Позовите на помощь.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717032"/>
            <a:ext cx="4824536" cy="3007618"/>
          </a:xfrm>
        </p:spPr>
      </p:pic>
    </p:spTree>
    <p:extLst>
      <p:ext uri="{BB962C8B-B14F-4D97-AF65-F5344CB8AC3E}">
        <p14:creationId xmlns:p14="http://schemas.microsoft.com/office/powerpoint/2010/main" xmlns="" val="2528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universe-tss.su/uploads/posts/2018-12/1544552793_154083062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530" y="1323435"/>
            <a:ext cx="3582527" cy="238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5" y="260648"/>
            <a:ext cx="7828763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Животные без владельцев</a:t>
            </a:r>
            <a:endParaRPr lang="ru-RU" sz="40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astrakhanfm.ru/uploads/posts/2018-09/1538053123_26a59a580ca8213bc007eb2b183497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377" y="3861048"/>
            <a:ext cx="3703532" cy="243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g1.liveinternet.ru/images/attach/c/1/49/910/49910082_1255596101_37176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23435"/>
            <a:ext cx="3580290" cy="238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ebtorgi\Pictures\исхудавшая собака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991" b="16511"/>
          <a:stretch/>
        </p:blipFill>
        <p:spPr bwMode="auto">
          <a:xfrm>
            <a:off x="4355976" y="3861048"/>
            <a:ext cx="3528392" cy="247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406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188640"/>
            <a:ext cx="7562801" cy="72008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Но люди бросают животных</a:t>
            </a:r>
            <a:endParaRPr lang="ru-RU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5" y="908720"/>
            <a:ext cx="8064895" cy="180020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Вот так некоторые животные становятся бездомными, они живут на улице, греются в подъездах, ищут себе еду на помойках, и </a:t>
            </a:r>
            <a:r>
              <a:rPr lang="ru-RU" sz="2000" b="1" u="sng" dirty="0" smtClean="0">
                <a:cs typeface="Times New Roman" panose="02020603050405020304" pitchFamily="18" charset="0"/>
              </a:rPr>
              <a:t>МЕЧТАЮТ</a:t>
            </a:r>
            <a:r>
              <a:rPr lang="ru-RU" sz="2000" dirty="0" smtClean="0">
                <a:cs typeface="Times New Roman" panose="02020603050405020304" pitchFamily="18" charset="0"/>
              </a:rPr>
              <a:t> о теплом доме, вкусной еде, хозяине.</a:t>
            </a:r>
          </a:p>
          <a:p>
            <a:pPr marL="0" indent="0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Некоторые попадают в Приюты для животных, в место содержания бездомных, </a:t>
            </a:r>
            <a:r>
              <a:rPr lang="ru-RU" sz="2000" dirty="0">
                <a:cs typeface="Times New Roman" panose="02020603050405020304" pitchFamily="18" charset="0"/>
              </a:rPr>
              <a:t>потерянных или брошенных </a:t>
            </a:r>
            <a:r>
              <a:rPr lang="ru-RU" sz="2000" dirty="0" smtClean="0">
                <a:cs typeface="Times New Roman" panose="02020603050405020304" pitchFamily="18" charset="0"/>
              </a:rPr>
              <a:t>животных, преимущественно собак</a:t>
            </a:r>
            <a:r>
              <a:rPr lang="ru-RU" sz="2000" dirty="0"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cs typeface="Times New Roman" panose="02020603050405020304" pitchFamily="18" charset="0"/>
              </a:rPr>
              <a:t>и кошек. 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140968"/>
            <a:ext cx="3888432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7" y="3140968"/>
            <a:ext cx="439248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40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go1.imgsmail.ru/imgpreview?key=8829cbe83cacb8&amp;mb=imgdb_preview_17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8496944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klkfavorit.ru/wp-content/uploads/0/8/6/086fc80b2768651b3a6f23856c88403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5816" y="357167"/>
            <a:ext cx="5904656" cy="57361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250629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Берегите и любите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братьев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наших меньших!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8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94650" cy="1320800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Породы собак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995120" cy="452596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32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    </a:t>
            </a:r>
            <a:r>
              <a:rPr lang="ru-RU" altLang="ru-RU" sz="3200" dirty="0" smtClean="0">
                <a:solidFill>
                  <a:schemeClr val="accent1"/>
                </a:solidFill>
                <a:ea typeface="Segoe UI Emoji" panose="020B0502040204020203" pitchFamily="34" charset="0"/>
                <a:cs typeface="Times New Roman" panose="02020603050405020304" pitchFamily="18" charset="0"/>
              </a:rPr>
              <a:t>Собаки бывают разными по своему назначению. Одна порода собак предназначена для охраны дома, другая – поможет человеку в поиске преступников, третья будет просто украшением, декоративным животным для своих хозяев.</a:t>
            </a:r>
          </a:p>
        </p:txBody>
      </p:sp>
    </p:spTree>
    <p:extLst>
      <p:ext uri="{BB962C8B-B14F-4D97-AF65-F5344CB8AC3E}">
        <p14:creationId xmlns:p14="http://schemas.microsoft.com/office/powerpoint/2010/main" xmlns="" val="42167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44824"/>
            <a:ext cx="8229600" cy="4320479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cs typeface="Times New Roman" pitchFamily="18" charset="0"/>
              </a:rPr>
              <a:t>Служебные </a:t>
            </a:r>
            <a:br>
              <a:rPr lang="ru-RU" sz="7200" b="1" dirty="0" smtClean="0">
                <a:cs typeface="Times New Roman" pitchFamily="18" charset="0"/>
              </a:rPr>
            </a:br>
            <a:r>
              <a:rPr lang="ru-RU" sz="7200" b="1" dirty="0" smtClean="0">
                <a:cs typeface="Times New Roman" pitchFamily="18" charset="0"/>
              </a:rPr>
              <a:t>(сторожевые) </a:t>
            </a:r>
            <a:br>
              <a:rPr lang="ru-RU" sz="7200" b="1" dirty="0" smtClean="0">
                <a:cs typeface="Times New Roman" pitchFamily="18" charset="0"/>
              </a:rPr>
            </a:br>
            <a:r>
              <a:rPr lang="ru-RU" sz="7200" b="1" dirty="0" smtClean="0">
                <a:cs typeface="Times New Roman" pitchFamily="18" charset="0"/>
              </a:rPr>
              <a:t>собаки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7645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Овчарка</a:t>
            </a:r>
          </a:p>
        </p:txBody>
      </p:sp>
      <p:pic>
        <p:nvPicPr>
          <p:cNvPr id="11267" name="Picture 3" descr="C:\Users\1\Videos\Downloads\порода овчар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213"/>
            <a:ext cx="6913315" cy="468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98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Videos\Downloads\фон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3" r="122"/>
          <a:stretch>
            <a:fillRect/>
          </a:stretch>
        </p:blipFill>
        <p:spPr bwMode="auto">
          <a:xfrm>
            <a:off x="467544" y="2708921"/>
            <a:ext cx="8219256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8219256" cy="2304256"/>
          </a:xfrm>
          <a:solidFill>
            <a:schemeClr val="accent1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          </a:t>
            </a:r>
            <a:r>
              <a:rPr lang="ru-RU" sz="2400" dirty="0" smtClean="0">
                <a:ln w="1905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 жизни человека домашние животные играют немалую роль. В первую очередь это кошка и собака. Они создают благоприятную атмосферу в доме, положительным образом влияют на состояние здоровья людей, да и просто делают жизнь человека более интересной.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35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Videos\Downloads\порода сенберн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1"/>
            <a:ext cx="6938714" cy="45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2"/>
          <p:cNvSpPr>
            <a:spLocks noGrp="1"/>
          </p:cNvSpPr>
          <p:nvPr>
            <p:ph type="title"/>
          </p:nvPr>
        </p:nvSpPr>
        <p:spPr>
          <a:xfrm>
            <a:off x="609599" y="609600"/>
            <a:ext cx="7202761" cy="1320800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Сенбернар</a:t>
            </a:r>
          </a:p>
        </p:txBody>
      </p:sp>
    </p:spTree>
    <p:extLst>
      <p:ext uri="{BB962C8B-B14F-4D97-AF65-F5344CB8AC3E}">
        <p14:creationId xmlns:p14="http://schemas.microsoft.com/office/powerpoint/2010/main" xmlns="" val="31954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058026" cy="1320800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Ротвейлер</a:t>
            </a:r>
          </a:p>
        </p:txBody>
      </p:sp>
      <p:pic>
        <p:nvPicPr>
          <p:cNvPr id="13315" name="Picture 4" descr="C:\Users\1\Videos\Downloads\порода ротвейл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1412875"/>
            <a:ext cx="6408712" cy="489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862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346952" cy="1320800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Бульдог</a:t>
            </a:r>
          </a:p>
        </p:txBody>
      </p:sp>
      <p:pic>
        <p:nvPicPr>
          <p:cNvPr id="14339" name="Picture 2" descr="C:\Users\1\Videos\Downloads\порода бульдо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12875"/>
            <a:ext cx="7416998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31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95288" y="1988840"/>
            <a:ext cx="7561088" cy="186243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7200" b="1" dirty="0" smtClean="0">
                <a:cs typeface="Times New Roman" panose="02020603050405020304" pitchFamily="18" charset="0"/>
              </a:rPr>
              <a:t>Охотничьи</a:t>
            </a:r>
            <a:r>
              <a:rPr lang="ru-RU" altLang="ru-RU" sz="7200" b="1" i="1" dirty="0" smtClean="0">
                <a:cs typeface="Times New Roman" panose="02020603050405020304" pitchFamily="18" charset="0"/>
              </a:rPr>
              <a:t> </a:t>
            </a:r>
            <a:r>
              <a:rPr lang="ru-RU" altLang="ru-RU" sz="7200" b="1" dirty="0" smtClean="0">
                <a:cs typeface="Times New Roman" panose="02020603050405020304" pitchFamily="18" charset="0"/>
              </a:rPr>
              <a:t>породы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2893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09598" y="609600"/>
            <a:ext cx="7773989" cy="1320800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cs typeface="Times New Roman" panose="02020603050405020304" pitchFamily="18" charset="0"/>
              </a:rPr>
              <a:t>Лабрадор</a:t>
            </a:r>
          </a:p>
        </p:txBody>
      </p:sp>
      <p:pic>
        <p:nvPicPr>
          <p:cNvPr id="16387" name="Picture 2" descr="C:\Users\1\Videos\Downloads\порода лабрадо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5565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77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770713" cy="1320800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cs typeface="Times New Roman" panose="02020603050405020304" pitchFamily="18" charset="0"/>
              </a:rPr>
              <a:t>Восточно-сибирская лайка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00808"/>
            <a:ext cx="6408712" cy="4305498"/>
          </a:xfrm>
        </p:spPr>
      </p:pic>
    </p:spTree>
    <p:extLst>
      <p:ext uri="{BB962C8B-B14F-4D97-AF65-F5344CB8AC3E}">
        <p14:creationId xmlns:p14="http://schemas.microsoft.com/office/powerpoint/2010/main" xmlns="" val="15701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598" y="609600"/>
            <a:ext cx="6986737" cy="1320800"/>
          </a:xfrm>
        </p:spPr>
        <p:txBody>
          <a:bodyPr/>
          <a:lstStyle/>
          <a:p>
            <a:pPr algn="ctr"/>
            <a:r>
              <a:rPr lang="ru-RU" dirty="0">
                <a:cs typeface="Times New Roman" panose="02020603050405020304" pitchFamily="18" charset="0"/>
              </a:rPr>
              <a:t>Русский охотничий спаниель</a:t>
            </a:r>
            <a:endParaRPr lang="ru-RU" altLang="ru-RU" dirty="0" smtClean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930400"/>
            <a:ext cx="6696743" cy="45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3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628800"/>
            <a:ext cx="7704087" cy="23764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cs typeface="Times New Roman" pitchFamily="18" charset="0"/>
              </a:rPr>
              <a:t>Маленькие и декоративные</a:t>
            </a:r>
            <a:br>
              <a:rPr lang="ru-RU" sz="7200" b="1" dirty="0" smtClean="0">
                <a:cs typeface="Times New Roman" pitchFamily="18" charset="0"/>
              </a:rPr>
            </a:br>
            <a:r>
              <a:rPr lang="ru-RU" sz="7200" b="1" dirty="0" smtClean="0">
                <a:cs typeface="Times New Roman" pitchFamily="18" charset="0"/>
              </a:rPr>
              <a:t> породы собак</a:t>
            </a:r>
            <a:br>
              <a:rPr lang="ru-RU" sz="7200" b="1" dirty="0" smtClean="0">
                <a:cs typeface="Times New Roman" pitchFamily="18" charset="0"/>
              </a:rPr>
            </a:br>
            <a:endParaRPr lang="ru-RU" sz="72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2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err="1" smtClean="0">
                <a:cs typeface="Times New Roman" panose="02020603050405020304" pitchFamily="18" charset="0"/>
              </a:rPr>
              <a:t>Чихуахуа</a:t>
            </a:r>
            <a:endParaRPr lang="ru-RU" altLang="ru-RU" dirty="0" smtClean="0">
              <a:cs typeface="Times New Roman" panose="02020603050405020304" pitchFamily="18" charset="0"/>
            </a:endParaRPr>
          </a:p>
        </p:txBody>
      </p:sp>
      <p:pic>
        <p:nvPicPr>
          <p:cNvPr id="20483" name="Picture 7" descr="C:\Users\1\Videos\Downloads\порода чихуаху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805" y="1772816"/>
            <a:ext cx="5676013" cy="4214440"/>
          </a:xfrm>
        </p:spPr>
      </p:pic>
    </p:spTree>
    <p:extLst>
      <p:ext uri="{BB962C8B-B14F-4D97-AF65-F5344CB8AC3E}">
        <p14:creationId xmlns:p14="http://schemas.microsoft.com/office/powerpoint/2010/main" xmlns="" val="5601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93662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4000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Шпиц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21507" name="Picture 2" descr="C:\Users\1\Videos\Downloads\порода шпи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65532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C:\Users\1\Videos\Downloads\порода шпи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81175"/>
            <a:ext cx="65532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95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27168" cy="66068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cs typeface="Times New Roman" panose="02020603050405020304" pitchFamily="18" charset="0"/>
              </a:rPr>
              <a:t>Собака друг человека</a:t>
            </a:r>
            <a:endParaRPr lang="ru-RU" sz="4000" dirty="0"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124745"/>
            <a:ext cx="7427168" cy="5317304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556792"/>
            <a:ext cx="7427168" cy="660688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solidFill>
                  <a:srgbClr val="FFFF00"/>
                </a:solidFill>
              </a:rPr>
              <a:t>Прежде чем завести животное, подумайте - Все виды собак требуют внимания, ухода. 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1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130753" cy="1320800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cs typeface="Times New Roman" panose="02020603050405020304" pitchFamily="18" charset="0"/>
              </a:rPr>
              <a:t>Мопс</a:t>
            </a:r>
          </a:p>
        </p:txBody>
      </p:sp>
      <p:pic>
        <p:nvPicPr>
          <p:cNvPr id="22531" name="Picture 5" descr="C:\Users\1\Videos\Downloads\порода мопс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57313" y="1643063"/>
            <a:ext cx="6286500" cy="3871912"/>
          </a:xfrm>
        </p:spPr>
      </p:pic>
    </p:spTree>
    <p:extLst>
      <p:ext uri="{BB962C8B-B14F-4D97-AF65-F5344CB8AC3E}">
        <p14:creationId xmlns:p14="http://schemas.microsoft.com/office/powerpoint/2010/main" xmlns="" val="17128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770713" cy="1320800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cs typeface="Times New Roman" panose="02020603050405020304" pitchFamily="18" charset="0"/>
              </a:rPr>
              <a:t>Пудель</a:t>
            </a:r>
          </a:p>
        </p:txBody>
      </p:sp>
      <p:pic>
        <p:nvPicPr>
          <p:cNvPr id="23555" name="Picture 6" descr="C:\Users\1\Videos\Downloads\порода пуд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3088" y="1728938"/>
            <a:ext cx="4313088" cy="4313088"/>
          </a:xfrm>
        </p:spPr>
      </p:pic>
    </p:spTree>
    <p:extLst>
      <p:ext uri="{BB962C8B-B14F-4D97-AF65-F5344CB8AC3E}">
        <p14:creationId xmlns:p14="http://schemas.microsoft.com/office/powerpoint/2010/main" xmlns="" val="31112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hornews.com/images/u_news/68489719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7746"/>
            <a:ext cx="7572428" cy="5734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lang="ru-RU" dirty="0" smtClean="0"/>
              <a:t>ПОТЕНЦИАЛЬНО ОПАСНЫЕ ПОРОДЫ</a:t>
            </a:r>
            <a:endParaRPr lang="ru-RU" dirty="0"/>
          </a:p>
        </p:txBody>
      </p:sp>
      <p:pic>
        <p:nvPicPr>
          <p:cNvPr id="4" name="Picture 2" descr="https://static1-repo.aif.ru/1/81/814255/ee79c99631cbd832bcadf455958eaa2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628654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7272807" cy="1728192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/>
              <a:t>Спасибо за внимание!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xmlns="" val="42184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7778825" cy="648072"/>
          </a:xfrm>
          <a:noFill/>
        </p:spPr>
        <p:txBody>
          <a:bodyPr>
            <a:noAutofit/>
          </a:bodyPr>
          <a:lstStyle/>
          <a:p>
            <a:r>
              <a:rPr lang="ru-RU" sz="4000" dirty="0" smtClean="0">
                <a:cs typeface="Times New Roman" panose="02020603050405020304" pitchFamily="18" charset="0"/>
              </a:rPr>
              <a:t>Правила содержания животных</a:t>
            </a:r>
            <a:endParaRPr lang="ru-RU" sz="40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556792"/>
            <a:ext cx="7778826" cy="448457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Регистрация;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Вакцинация;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Правильно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кормление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выгуливание животного;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Перевозка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животных по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правилам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0202" y="1052737"/>
            <a:ext cx="229810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2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7994849" cy="95198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cs typeface="Times New Roman" panose="02020603050405020304" pitchFamily="18" charset="0"/>
              </a:rPr>
              <a:t>Ветеринарные мероприятия</a:t>
            </a:r>
            <a:endParaRPr lang="ru-RU" sz="4000" dirty="0"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vesti-sevastopol.ru/wp-content/uploads/2018/09/unnamed-fil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81128"/>
            <a:ext cx="5184576" cy="194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o1.imgsmail.ru/imgpreview?key=72e46d7cb91ba90b&amp;mb=imgdb_preview_9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9176"/>
            <a:ext cx="4004804" cy="30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lenakaluzhskaya.com/wp-content/uploads/2015/07/vetpa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127" y="1370726"/>
            <a:ext cx="4297136" cy="305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urocomplect.ru/pic/veterinarnyy-pasport-dlya-koshki-obrazets-15097-larg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0019" y="1371316"/>
            <a:ext cx="4283007" cy="305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38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648072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ln w="952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alpha val="79000"/>
                  </a:schemeClr>
                </a:solidFill>
                <a:cs typeface="Times New Roman" panose="02020603050405020304" pitchFamily="18" charset="0"/>
              </a:rPr>
              <a:t>Чипирование</a:t>
            </a:r>
            <a:r>
              <a:rPr lang="ru-RU" sz="4000" dirty="0" smtClean="0">
                <a:ln w="952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alpha val="79000"/>
                  </a:schemeClr>
                </a:solidFill>
                <a:cs typeface="Times New Roman" panose="02020603050405020304" pitchFamily="18" charset="0"/>
              </a:rPr>
              <a:t> и регистрация</a:t>
            </a:r>
            <a:r>
              <a:rPr lang="ru-RU" sz="4000" i="1" dirty="0" smtClean="0">
                <a:ln w="952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  <a:alpha val="79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4000" i="1" dirty="0" smtClean="0">
                <a:ln w="952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  <a:alpha val="79000"/>
                  </a:schemeClr>
                </a:solidFill>
                <a:cs typeface="Times New Roman" panose="02020603050405020304" pitchFamily="18" charset="0"/>
              </a:rPr>
            </a:br>
            <a:endParaRPr lang="ru-RU" sz="4000" i="1" dirty="0">
              <a:ln w="952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  <a:alpha val="79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202291"/>
            <a:ext cx="4176464" cy="4818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179512" y="988272"/>
            <a:ext cx="4032448" cy="5601533"/>
          </a:xfrm>
          <a:prstGeom prst="rect">
            <a:avLst/>
          </a:pr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sz="1600" dirty="0">
                <a:latin typeface="Segoe Script" panose="030B0504020000000003" pitchFamily="66" charset="0"/>
              </a:rPr>
              <a:t/>
            </a:r>
            <a:br>
              <a:rPr lang="ru-RU" sz="1600" dirty="0">
                <a:latin typeface="Segoe Script" panose="030B0504020000000003" pitchFamily="66" charset="0"/>
              </a:rPr>
            </a:br>
            <a:r>
              <a:rPr lang="ru-RU" sz="1600" dirty="0" smtClean="0">
                <a:latin typeface="Segoe Script" panose="030B0504020000000003" pitchFamily="66" charset="0"/>
              </a:rPr>
              <a:t>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Регистрация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чипирование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означают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, что хозяин должен отвечать, в том числе и перед законом, за благополучие своего подопечного: делать все прививки, ухаживать и тому подобное. Да и выгнать на улицу собаку или кота нельзя. Каждая третья бездомная кошка или собака - это животное,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которого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выгнали хозяева или которое родилось у изгнанного животного уже на улице.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 Если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животное потеряется, его хозяина сразу найдут, как только сканируют вживленный животному чип. И, наконец, достаточно просто проверить, может ли это животное иметь, например, бешенство.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0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Videos\Downloads\айболи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9413"/>
            <a:ext cx="6624637" cy="64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49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626698" cy="188246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400" dirty="0" smtClean="0"/>
              <a:t>	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Бешенство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 собак самое опасное заболевание, так как оно передается человеку и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трудноизлечимо как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 людей,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так и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 животных. Поэтому, заводя себе четвероногого друга, владелец собаки должен разузнать все об этом заболевании, чтобы защитить как питомца, так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себя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и свою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семью. </a:t>
            </a:r>
            <a:endParaRPr lang="ru-RU" sz="22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204864"/>
            <a:ext cx="6048672" cy="4392488"/>
          </a:xfrm>
        </p:spPr>
      </p:pic>
    </p:spTree>
    <p:extLst>
      <p:ext uri="{BB962C8B-B14F-4D97-AF65-F5344CB8AC3E}">
        <p14:creationId xmlns:p14="http://schemas.microsoft.com/office/powerpoint/2010/main" xmlns="" val="24852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1838</TotalTime>
  <Words>548</Words>
  <Application>Microsoft Office PowerPoint</Application>
  <PresentationFormat>Экран (4:3)</PresentationFormat>
  <Paragraphs>87</Paragraphs>
  <Slides>44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Аспект</vt:lpstr>
      <vt:lpstr>ДОМАШНИЕ ЖИВОТНЫЕ И ОТВЕТСТВЕННОЕ ОБРАЩЕНИЕ С НИМИ</vt:lpstr>
      <vt:lpstr>Слайд 2</vt:lpstr>
      <vt:lpstr>Слайд 3</vt:lpstr>
      <vt:lpstr>Собака друг человека</vt:lpstr>
      <vt:lpstr>Правила содержания животных</vt:lpstr>
      <vt:lpstr>Ветеринарные мероприятия</vt:lpstr>
      <vt:lpstr>Чипирование и регистрация </vt:lpstr>
      <vt:lpstr>Слайд 8</vt:lpstr>
      <vt:lpstr> Бешенство у собак самое опасное заболевание, так как оно передается человеку и трудноизлечимо как у людей, так и у животных. Поэтому, заводя себе четвероногого друга, владелец собаки должен разузнать все об этом заболевании, чтобы защитить как питомца, так и себя и свою семью. </vt:lpstr>
      <vt:lpstr>Бешенство</vt:lpstr>
      <vt:lpstr>У домашних животных бывают гельминты</vt:lpstr>
      <vt:lpstr>Слайд 12</vt:lpstr>
      <vt:lpstr>Лишай у собаки</vt:lpstr>
      <vt:lpstr>Лишай у кошки</vt:lpstr>
      <vt:lpstr>Лишай у человека</vt:lpstr>
      <vt:lpstr>Лишай на теле  у человека</vt:lpstr>
      <vt:lpstr>       Запомни правила</vt:lpstr>
      <vt:lpstr>Правила выгула собак</vt:lpstr>
      <vt:lpstr>Разрешено:</vt:lpstr>
      <vt:lpstr>Запрещено:</vt:lpstr>
      <vt:lpstr>           стерилизация</vt:lpstr>
      <vt:lpstr>Слайд 22</vt:lpstr>
      <vt:lpstr>Что делать, если на вас напала собака?</vt:lpstr>
      <vt:lpstr>Животные без владельцев</vt:lpstr>
      <vt:lpstr>Но люди бросают животных</vt:lpstr>
      <vt:lpstr>Берегите и любите  братьев  наших меньших!</vt:lpstr>
      <vt:lpstr>Породы собак</vt:lpstr>
      <vt:lpstr>Служебные  (сторожевые)  собаки</vt:lpstr>
      <vt:lpstr>Овчарка</vt:lpstr>
      <vt:lpstr>Сенбернар</vt:lpstr>
      <vt:lpstr>Ротвейлер</vt:lpstr>
      <vt:lpstr>Бульдог</vt:lpstr>
      <vt:lpstr>Охотничьи породы</vt:lpstr>
      <vt:lpstr>Лабрадор</vt:lpstr>
      <vt:lpstr>Восточно-сибирская лайка</vt:lpstr>
      <vt:lpstr>Русский охотничий спаниель</vt:lpstr>
      <vt:lpstr>Маленькие и декоративные  породы собак </vt:lpstr>
      <vt:lpstr>Чихуахуа</vt:lpstr>
      <vt:lpstr>Слайд 39</vt:lpstr>
      <vt:lpstr>Мопс</vt:lpstr>
      <vt:lpstr>Пудель</vt:lpstr>
      <vt:lpstr>Слайд 42</vt:lpstr>
      <vt:lpstr>ПОТЕНЦИАЛЬНО ОПАСНЫЕ ПОРОДЫ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157</cp:revision>
  <dcterms:created xsi:type="dcterms:W3CDTF">2020-03-03T00:31:34Z</dcterms:created>
  <dcterms:modified xsi:type="dcterms:W3CDTF">2022-02-11T06:58:52Z</dcterms:modified>
</cp:coreProperties>
</file>